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71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9" r:id="rId12"/>
    <p:sldId id="270" r:id="rId13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0D2D"/>
    <a:srgbClr val="000000"/>
    <a:srgbClr val="00E6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23.01.2024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amensk-adm.ru/2014-06-15-19-10-37/2014-06-15-19-11-10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776" y="404664"/>
            <a:ext cx="2854088" cy="4536504"/>
          </a:xfrm>
        </p:spPr>
        <p:txBody>
          <a:bodyPr>
            <a:noAutofit/>
          </a:bodyPr>
          <a:lstStyle/>
          <a:p>
            <a:pPr lvl="0" algn="ctr">
              <a:spcBef>
                <a:spcPct val="20000"/>
              </a:spcBef>
            </a:pPr>
            <a:r>
              <a:rPr lang="ru-RU" sz="2000" b="1" i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>ОТЧЕТ</a:t>
            </a:r>
            <a:r>
              <a:rPr lang="ru-RU" sz="2000" i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/>
            </a:r>
            <a:br>
              <a:rPr lang="ru-RU" sz="2000" i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</a:br>
            <a:r>
              <a:rPr lang="ru-RU" sz="2000" b="1" i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>об </a:t>
            </a:r>
            <a:r>
              <a:rPr lang="ru-RU" sz="2000" b="1" i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/>
            </a:r>
            <a:br>
              <a:rPr lang="ru-RU" sz="2000" b="1" i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</a:br>
            <a:r>
              <a:rPr lang="ru-RU" sz="2000" b="1" i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>исполнении </a:t>
            </a:r>
            <a:r>
              <a:rPr lang="ru-RU" sz="2000" b="1" i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>плана мероприятий по противодействию коррупции</a:t>
            </a:r>
            <a:br>
              <a:rPr lang="ru-RU" sz="2000" b="1" i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</a:br>
            <a:r>
              <a:rPr lang="ru-RU" sz="2000" b="1" i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>МО </a:t>
            </a:r>
            <a:r>
              <a:rPr lang="ru-RU" sz="2000" b="1" i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>«Каменский городской округ</a:t>
            </a:r>
            <a:r>
              <a:rPr lang="ru-RU" sz="2000" b="1" i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>»</a:t>
            </a:r>
            <a:br>
              <a:rPr lang="ru-RU" sz="2000" b="1" i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</a:br>
            <a:r>
              <a:rPr lang="ru-RU" sz="2000" b="1" i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>за 2023 год</a:t>
            </a:r>
            <a:r>
              <a:rPr lang="ru-RU" b="1" i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/>
            </a:r>
            <a:br>
              <a:rPr lang="ru-RU" b="1" i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</a:b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anose="02020603050405020304" pitchFamily="18" charset="0"/>
            </a:endParaRP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8" b="1268"/>
          <a:stretch>
            <a:fillRect/>
          </a:stretch>
        </p:blipFill>
        <p:spPr>
          <a:xfrm>
            <a:off x="3779912" y="1844824"/>
            <a:ext cx="5262636" cy="439248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19872" y="476672"/>
            <a:ext cx="5400600" cy="1152128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мероприятий органов местного самоуправления Каменского городского округа по противодействию коррупции на </a:t>
            </a: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2021-2024 </a:t>
            </a:r>
            <a:r>
              <a:rPr lang="ru-RU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годы утвержден постановлением Главы Каменского городского округа от </a:t>
            </a: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01.02.2021 года </a:t>
            </a:r>
            <a:r>
              <a:rPr lang="ru-RU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 </a:t>
            </a: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95 (в ред. от 30.12.2022 № 2869)</a:t>
            </a:r>
          </a:p>
          <a:p>
            <a:pPr algn="ctr"/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www.kamensk-adm.ru/2014-06-15-19-10-37/2014-06-15-19-11-10</a:t>
            </a:r>
            <a:endParaRPr lang="ru-RU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37835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3776" y="606424"/>
            <a:ext cx="3629025" cy="1598439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Комиссия по </a:t>
            </a:r>
            <a:r>
              <a:rPr lang="ru-RU" sz="1800" b="1" dirty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координации работы по противодействию коррупции в Каменском городском округе</a:t>
            </a:r>
            <a:endParaRPr lang="ru-RU" sz="1800" b="1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138" y="1988840"/>
            <a:ext cx="4600326" cy="280688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2348880"/>
            <a:ext cx="3629025" cy="3312368"/>
          </a:xfrm>
        </p:spPr>
        <p:txBody>
          <a:bodyPr>
            <a:normAutofit/>
          </a:bodyPr>
          <a:lstStyle/>
          <a:p>
            <a:pPr lvl="0" algn="ctr"/>
            <a:r>
              <a:rPr lang="ru-RU" b="1" dirty="0" smtClean="0">
                <a:solidFill>
                  <a:srgbClr val="000000"/>
                </a:solidFill>
                <a:latin typeface="Liberation Serif"/>
                <a:ea typeface="Times New Roman"/>
              </a:rPr>
              <a:t>В 2023 году состоялось 4 заседания комиссии </a:t>
            </a:r>
            <a:r>
              <a:rPr lang="ru-RU" b="1" dirty="0">
                <a:solidFill>
                  <a:schemeClr val="tx1"/>
                </a:solidFill>
                <a:latin typeface="Liberation Serif" panose="02020603050405020304" pitchFamily="18" charset="0"/>
              </a:rPr>
              <a:t>21.03.2023 года, </a:t>
            </a:r>
            <a:r>
              <a:rPr lang="ru-RU" b="1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27.06.2023 </a:t>
            </a:r>
            <a:r>
              <a:rPr lang="ru-RU" b="1" dirty="0">
                <a:solidFill>
                  <a:schemeClr val="tx1"/>
                </a:solidFill>
                <a:latin typeface="Liberation Serif" panose="02020603050405020304" pitchFamily="18" charset="0"/>
              </a:rPr>
              <a:t>года, </a:t>
            </a:r>
            <a:r>
              <a:rPr lang="ru-RU" b="1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29.09.2023 </a:t>
            </a:r>
            <a:r>
              <a:rPr lang="ru-RU" b="1" dirty="0">
                <a:solidFill>
                  <a:schemeClr val="tx1"/>
                </a:solidFill>
                <a:latin typeface="Liberation Serif" panose="02020603050405020304" pitchFamily="18" charset="0"/>
              </a:rPr>
              <a:t>года, </a:t>
            </a:r>
            <a:r>
              <a:rPr lang="ru-RU" b="1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26.12.2023 года.</a:t>
            </a:r>
          </a:p>
          <a:p>
            <a:pPr lvl="0"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Исполнение </a:t>
            </a: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поручений, </a:t>
            </a:r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содержащихся в протоколах заседаний Комиссии </a:t>
            </a: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контролируется отделом по правовой и кадровой работе Администрации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.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542726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3776" y="606424"/>
            <a:ext cx="3629025" cy="2030488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Повышение эффективности кадровой работы </a:t>
            </a:r>
            <a:r>
              <a:rPr lang="ru-RU" sz="2000" b="1" dirty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в части, касающейся ведения личных </a:t>
            </a:r>
            <a:r>
              <a:rPr lang="ru-RU" sz="2000" b="1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дел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4048" y="2204864"/>
            <a:ext cx="3657776" cy="2323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2780928"/>
            <a:ext cx="3629025" cy="3024336"/>
          </a:xfrm>
        </p:spPr>
        <p:txBody>
          <a:bodyPr>
            <a:normAutofit fontScale="92500" lnSpcReduction="10000"/>
          </a:bodyPr>
          <a:lstStyle/>
          <a:p>
            <a:pPr algn="just"/>
            <a:endParaRPr lang="ru-RU" sz="20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/>
              <a:ea typeface="Times New Roman"/>
              <a:cs typeface="Times New Roman"/>
            </a:endParaRPr>
          </a:p>
          <a:p>
            <a:pPr algn="just"/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В анкетах, представленных муниципальными служащими при </a:t>
            </a: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назначении на должности муниципальной </a:t>
            </a:r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 службы, актуализированы сведения о </a:t>
            </a: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родственниках и свойственниках </a:t>
            </a:r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служащих.</a:t>
            </a:r>
            <a:endParaRPr lang="ru-RU" sz="20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882250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1196752"/>
            <a:ext cx="3655640" cy="64807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sz="4400" dirty="0" smtClean="0">
                <a:solidFill>
                  <a:srgbClr val="002060"/>
                </a:solidFill>
              </a:rPr>
              <a:t>Выводы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2132856"/>
            <a:ext cx="3629025" cy="2664296"/>
          </a:xfrm>
        </p:spPr>
        <p:txBody>
          <a:bodyPr>
            <a:normAutofit fontScale="92500"/>
          </a:bodyPr>
          <a:lstStyle/>
          <a:p>
            <a:r>
              <a:rPr lang="ru-RU" sz="2400" b="1" dirty="0">
                <a:solidFill>
                  <a:srgbClr val="1F0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Из </a:t>
            </a:r>
            <a:r>
              <a:rPr lang="ru-RU" sz="2400" b="1" dirty="0" smtClean="0">
                <a:solidFill>
                  <a:srgbClr val="1F0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93 мероприятий </a:t>
            </a:r>
            <a:r>
              <a:rPr lang="ru-RU" sz="2400" b="1" dirty="0">
                <a:solidFill>
                  <a:srgbClr val="1F0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Плана, </a:t>
            </a:r>
            <a:r>
              <a:rPr lang="ru-RU" sz="2400" b="1" dirty="0" smtClean="0">
                <a:solidFill>
                  <a:srgbClr val="1F0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запланированных </a:t>
            </a:r>
            <a:r>
              <a:rPr lang="ru-RU" sz="2400" b="1" dirty="0">
                <a:solidFill>
                  <a:srgbClr val="1F0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к выполнению в </a:t>
            </a:r>
            <a:r>
              <a:rPr lang="ru-RU" sz="2400" b="1" dirty="0" smtClean="0">
                <a:solidFill>
                  <a:srgbClr val="1F0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2023 году, выполнено 92 мероприятия </a:t>
            </a:r>
            <a:r>
              <a:rPr lang="ru-RU" sz="2400" b="1" dirty="0">
                <a:solidFill>
                  <a:srgbClr val="1F0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в полном </a:t>
            </a:r>
            <a:r>
              <a:rPr lang="ru-RU" sz="2400" b="1" dirty="0" smtClean="0">
                <a:solidFill>
                  <a:srgbClr val="1F0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объеме.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Стоп коррупц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88840"/>
            <a:ext cx="3888432" cy="323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86772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7"/>
            <a:ext cx="7859216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Liberation Serif" panose="02020603050405020304" pitchFamily="18" charset="0"/>
              </a:rPr>
              <a:t>ЦЕЛИ ПЛАНА МЕРОПРИЯТИЙ ПО ПРОТИВОДЕЙСТВИЮ КОРРУПЦИИ В </a:t>
            </a:r>
            <a:r>
              <a:rPr lang="ru-RU" sz="2000" b="1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КАМЕНСКОМ </a:t>
            </a:r>
            <a:r>
              <a:rPr lang="ru-RU" sz="2000" b="1" dirty="0">
                <a:solidFill>
                  <a:schemeClr val="tx1"/>
                </a:solidFill>
                <a:latin typeface="Liberation Serif" panose="02020603050405020304" pitchFamily="18" charset="0"/>
              </a:rPr>
              <a:t>ГОРОДСКОМ ОКРУГЕ НА 2021-2024 </a:t>
            </a:r>
            <a:r>
              <a:rPr lang="ru-RU" sz="2000" b="1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ГОДЫ:</a:t>
            </a:r>
            <a:endParaRPr lang="ru-RU" sz="2000" b="1" dirty="0">
              <a:solidFill>
                <a:schemeClr val="tx1"/>
              </a:solidFill>
              <a:latin typeface="Liberation Serif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755577" y="1268761"/>
            <a:ext cx="7931224" cy="393824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sz="1600" b="1" dirty="0">
                <a:solidFill>
                  <a:schemeClr val="tx1"/>
                </a:solidFill>
                <a:latin typeface="Liberation Serif" panose="02020603050405020304" pitchFamily="18" charset="0"/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      1. </a:t>
            </a:r>
            <a:r>
              <a:rPr lang="ru-RU" sz="1900" b="1" dirty="0">
                <a:solidFill>
                  <a:schemeClr val="tx1"/>
                </a:solidFill>
                <a:latin typeface="Liberation Serif" panose="02020603050405020304" pitchFamily="18" charset="0"/>
              </a:rPr>
              <a:t>Совершенствование нормативного правового обеспечения деятельности по противодействию коррупции</a:t>
            </a:r>
            <a:r>
              <a:rPr lang="ru-RU" sz="1900" b="1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.</a:t>
            </a:r>
          </a:p>
          <a:p>
            <a:pPr algn="just"/>
            <a:r>
              <a:rPr lang="ru-RU" sz="1900" b="1" dirty="0">
                <a:solidFill>
                  <a:schemeClr val="tx1"/>
                </a:solidFill>
                <a:latin typeface="Liberation Serif" panose="02020603050405020304" pitchFamily="18" charset="0"/>
              </a:rPr>
              <a:t> </a:t>
            </a:r>
            <a:r>
              <a:rPr lang="ru-RU" sz="1900" b="1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      2. </a:t>
            </a:r>
            <a:r>
              <a:rPr lang="ru-RU" sz="1900" b="1" dirty="0">
                <a:solidFill>
                  <a:schemeClr val="tx1"/>
                </a:solidFill>
                <a:latin typeface="Liberation Serif" panose="02020603050405020304" pitchFamily="18" charset="0"/>
              </a:rPr>
              <a:t>Повышение результативности антикоррупционной экспертизы нормативных правовых </a:t>
            </a:r>
            <a:r>
              <a:rPr lang="ru-RU" sz="1900" b="1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актов Каменского </a:t>
            </a:r>
            <a:r>
              <a:rPr lang="ru-RU" sz="1900" b="1" dirty="0">
                <a:solidFill>
                  <a:schemeClr val="tx1"/>
                </a:solidFill>
                <a:latin typeface="Liberation Serif" panose="02020603050405020304" pitchFamily="18" charset="0"/>
              </a:rPr>
              <a:t>городского округа и их проектов. </a:t>
            </a:r>
            <a:endParaRPr lang="ru-RU" sz="1900" b="1" dirty="0" smtClean="0">
              <a:solidFill>
                <a:schemeClr val="tx1"/>
              </a:solidFill>
              <a:latin typeface="Liberation Serif" panose="02020603050405020304" pitchFamily="18" charset="0"/>
            </a:endParaRPr>
          </a:p>
          <a:p>
            <a:pPr algn="just"/>
            <a:r>
              <a:rPr lang="ru-RU" sz="1900" b="1" dirty="0">
                <a:solidFill>
                  <a:schemeClr val="tx1"/>
                </a:solidFill>
                <a:latin typeface="Liberation Serif" panose="02020603050405020304" pitchFamily="18" charset="0"/>
              </a:rPr>
              <a:t> </a:t>
            </a:r>
            <a:r>
              <a:rPr lang="ru-RU" sz="1900" b="1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      3.</a:t>
            </a:r>
            <a:r>
              <a:rPr lang="ru-RU" sz="1900" b="1" dirty="0">
                <a:solidFill>
                  <a:schemeClr val="tx1"/>
                </a:solidFill>
                <a:latin typeface="Liberation Serif" panose="02020603050405020304" pitchFamily="18" charset="0"/>
              </a:rPr>
              <a:t> Совершенствование работы по профилактике коррупционных и иных правонарушений в системе кадровой работы</a:t>
            </a:r>
            <a:r>
              <a:rPr lang="ru-RU" sz="1900" b="1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.</a:t>
            </a:r>
          </a:p>
          <a:p>
            <a:pPr algn="just"/>
            <a:r>
              <a:rPr lang="ru-RU" sz="1900" b="1" dirty="0">
                <a:solidFill>
                  <a:schemeClr val="tx1"/>
                </a:solidFill>
                <a:latin typeface="Liberation Serif" panose="02020603050405020304" pitchFamily="18" charset="0"/>
              </a:rPr>
              <a:t> </a:t>
            </a:r>
            <a:r>
              <a:rPr lang="ru-RU" sz="1900" b="1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      4. </a:t>
            </a:r>
            <a:r>
              <a:rPr lang="ru-RU" sz="1900" b="1" dirty="0">
                <a:solidFill>
                  <a:schemeClr val="tx1"/>
                </a:solidFill>
                <a:latin typeface="Liberation Serif" panose="02020603050405020304" pitchFamily="18" charset="0"/>
              </a:rPr>
              <a:t>Противодействие коррупции в сфере управления и распоряжения муниципальной собственностью. </a:t>
            </a:r>
            <a:endParaRPr lang="ru-RU" sz="1900" b="1" dirty="0" smtClean="0">
              <a:solidFill>
                <a:schemeClr val="tx1"/>
              </a:solidFill>
              <a:latin typeface="Liberation Serif" panose="02020603050405020304" pitchFamily="18" charset="0"/>
            </a:endParaRPr>
          </a:p>
          <a:p>
            <a:pPr algn="just"/>
            <a:r>
              <a:rPr lang="ru-RU" sz="1900" b="1" dirty="0">
                <a:solidFill>
                  <a:schemeClr val="tx1"/>
                </a:solidFill>
                <a:latin typeface="Liberation Serif" panose="02020603050405020304" pitchFamily="18" charset="0"/>
              </a:rPr>
              <a:t> </a:t>
            </a:r>
            <a:r>
              <a:rPr lang="ru-RU" sz="1900" b="1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      5. </a:t>
            </a:r>
            <a:r>
              <a:rPr lang="ru-RU" sz="1900" b="1" dirty="0">
                <a:solidFill>
                  <a:schemeClr val="tx1"/>
                </a:solidFill>
                <a:latin typeface="Liberation Serif" panose="02020603050405020304" pitchFamily="18" charset="0"/>
              </a:rPr>
              <a:t>Противодействие коррупции в сфере закупок товаров, работ, услуг для обеспечения муниципальных нужд</a:t>
            </a:r>
            <a:r>
              <a:rPr lang="ru-RU" sz="1900" b="1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.</a:t>
            </a:r>
          </a:p>
          <a:p>
            <a:pPr algn="just"/>
            <a:r>
              <a:rPr lang="ru-RU" sz="1900" b="1" dirty="0">
                <a:solidFill>
                  <a:schemeClr val="tx1"/>
                </a:solidFill>
                <a:latin typeface="Liberation Serif" panose="02020603050405020304" pitchFamily="18" charset="0"/>
              </a:rPr>
              <a:t> </a:t>
            </a:r>
            <a:r>
              <a:rPr lang="ru-RU" sz="1900" b="1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      6. </a:t>
            </a:r>
            <a:r>
              <a:rPr lang="ru-RU" sz="1900" b="1" dirty="0">
                <a:solidFill>
                  <a:schemeClr val="tx1"/>
                </a:solidFill>
                <a:latin typeface="Liberation Serif" panose="02020603050405020304" pitchFamily="18" charset="0"/>
              </a:rPr>
              <a:t>Организация работы по предупреждению коррупции в муниципальных организациях</a:t>
            </a:r>
            <a:r>
              <a:rPr lang="ru-RU" sz="1900" b="1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.</a:t>
            </a:r>
          </a:p>
          <a:p>
            <a:pPr algn="just"/>
            <a:r>
              <a:rPr lang="ru-RU" sz="1900" b="1" dirty="0">
                <a:solidFill>
                  <a:schemeClr val="tx1"/>
                </a:solidFill>
                <a:latin typeface="Liberation Serif" panose="02020603050405020304" pitchFamily="18" charset="0"/>
              </a:rPr>
              <a:t> </a:t>
            </a:r>
            <a:r>
              <a:rPr lang="ru-RU" sz="1900" b="1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      7. </a:t>
            </a:r>
            <a:r>
              <a:rPr lang="ru-RU" sz="1900" b="1" dirty="0">
                <a:solidFill>
                  <a:schemeClr val="tx1"/>
                </a:solidFill>
                <a:latin typeface="Liberation Serif" panose="02020603050405020304" pitchFamily="18" charset="0"/>
              </a:rPr>
              <a:t>Повышение результативности и эффективности работы с обращениями граждан и организаций по фактам коррупции</a:t>
            </a:r>
            <a:r>
              <a:rPr lang="ru-RU" sz="1900" b="1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.</a:t>
            </a:r>
          </a:p>
          <a:p>
            <a:pPr algn="just"/>
            <a:r>
              <a:rPr lang="ru-RU" sz="1900" b="1" dirty="0">
                <a:solidFill>
                  <a:schemeClr val="tx1"/>
                </a:solidFill>
                <a:latin typeface="Liberation Serif" panose="02020603050405020304" pitchFamily="18" charset="0"/>
              </a:rPr>
              <a:t> </a:t>
            </a:r>
            <a:r>
              <a:rPr lang="ru-RU" sz="1900" b="1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      8. </a:t>
            </a:r>
            <a:r>
              <a:rPr lang="ru-RU" sz="1900" b="1" dirty="0">
                <a:solidFill>
                  <a:schemeClr val="tx1"/>
                </a:solidFill>
                <a:latin typeface="Liberation Serif" panose="02020603050405020304" pitchFamily="18" charset="0"/>
              </a:rPr>
              <a:t>Обеспечение открытости деятельности органов местного самоуправления. </a:t>
            </a:r>
            <a:endParaRPr lang="ru-RU" sz="1900" b="1" dirty="0" smtClean="0">
              <a:solidFill>
                <a:schemeClr val="tx1"/>
              </a:solidFill>
              <a:latin typeface="Liberation Serif" panose="02020603050405020304" pitchFamily="18" charset="0"/>
            </a:endParaRPr>
          </a:p>
          <a:p>
            <a:pPr algn="just"/>
            <a:r>
              <a:rPr lang="ru-RU" sz="1900" b="1" dirty="0">
                <a:solidFill>
                  <a:schemeClr val="tx1"/>
                </a:solidFill>
                <a:latin typeface="Liberation Serif" panose="02020603050405020304" pitchFamily="18" charset="0"/>
              </a:rPr>
              <a:t> </a:t>
            </a:r>
            <a:r>
              <a:rPr lang="ru-RU" sz="1900" b="1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      9. </a:t>
            </a:r>
            <a:r>
              <a:rPr lang="ru-RU" sz="1900" b="1" dirty="0">
                <a:solidFill>
                  <a:schemeClr val="tx1"/>
                </a:solidFill>
                <a:latin typeface="Liberation Serif" panose="02020603050405020304" pitchFamily="18" charset="0"/>
              </a:rPr>
              <a:t>Обеспечение участия институтов гражданского общества в противодействии коррупции.</a:t>
            </a:r>
            <a:r>
              <a:rPr lang="ru-RU" sz="1900" b="1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 </a:t>
            </a:r>
            <a:endParaRPr lang="ru-RU" sz="1900" b="1" dirty="0">
              <a:solidFill>
                <a:schemeClr val="tx1"/>
              </a:solidFill>
              <a:latin typeface="Liberation Serif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88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340768"/>
            <a:ext cx="8253164" cy="4536504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solidFill>
                  <a:schemeClr val="tx1"/>
                </a:solidFill>
                <a:latin typeface="Liberation Serif" panose="02020603050405020304" pitchFamily="18" charset="0"/>
                <a:ea typeface="Times New Roman"/>
                <a:cs typeface="Times New Roman"/>
              </a:rPr>
              <a:t>            В течение 2023 года мониторинг </a:t>
            </a:r>
            <a:r>
              <a:rPr lang="ru-RU" b="1" dirty="0">
                <a:solidFill>
                  <a:schemeClr val="tx1"/>
                </a:solidFill>
                <a:latin typeface="Liberation Serif" panose="02020603050405020304" pitchFamily="18" charset="0"/>
                <a:ea typeface="Times New Roman"/>
                <a:cs typeface="Times New Roman"/>
              </a:rPr>
              <a:t>изменений антикоррупционного законодательства Российской Федерации, законодательства Свердловской </a:t>
            </a:r>
            <a:r>
              <a:rPr lang="ru-RU" b="1" dirty="0" smtClean="0">
                <a:solidFill>
                  <a:schemeClr val="tx1"/>
                </a:solidFill>
                <a:latin typeface="Liberation Serif" panose="02020603050405020304" pitchFamily="18" charset="0"/>
                <a:ea typeface="Times New Roman"/>
                <a:cs typeface="Times New Roman"/>
              </a:rPr>
              <a:t>области</a:t>
            </a:r>
            <a:r>
              <a:rPr lang="ru-RU" b="1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Liberation Serif" panose="02020603050405020304" pitchFamily="18" charset="0"/>
                <a:ea typeface="Times New Roman"/>
                <a:cs typeface="Times New Roman"/>
              </a:rPr>
              <a:t>осуществлялся постоянно</a:t>
            </a:r>
            <a:r>
              <a:rPr lang="ru-RU" b="1" dirty="0">
                <a:solidFill>
                  <a:schemeClr val="tx1"/>
                </a:solidFill>
                <a:latin typeface="Liberation Serif" panose="02020603050405020304" pitchFamily="18" charset="0"/>
                <a:ea typeface="Times New Roman"/>
                <a:cs typeface="Times New Roman"/>
              </a:rPr>
              <a:t>, муниципальные правовые акты </a:t>
            </a:r>
            <a:r>
              <a:rPr lang="ru-RU" b="1" dirty="0" smtClean="0">
                <a:solidFill>
                  <a:schemeClr val="tx1"/>
                </a:solidFill>
                <a:latin typeface="Liberation Serif" panose="02020603050405020304" pitchFamily="18" charset="0"/>
                <a:ea typeface="Times New Roman"/>
                <a:cs typeface="Times New Roman"/>
              </a:rPr>
              <a:t>приведены в </a:t>
            </a:r>
            <a:r>
              <a:rPr lang="ru-RU" b="1" dirty="0">
                <a:solidFill>
                  <a:schemeClr val="tx1"/>
                </a:solidFill>
                <a:latin typeface="Liberation Serif" panose="02020603050405020304" pitchFamily="18" charset="0"/>
                <a:ea typeface="Times New Roman"/>
                <a:cs typeface="Times New Roman"/>
              </a:rPr>
              <a:t>соответствие с антикоррупционным законодательством Российской Федерации, Свердловской области</a:t>
            </a:r>
            <a:r>
              <a:rPr lang="ru-RU" b="1" dirty="0" smtClean="0">
                <a:solidFill>
                  <a:schemeClr val="tx1"/>
                </a:solidFill>
                <a:latin typeface="Liberation Serif" panose="02020603050405020304" pitchFamily="18" charset="0"/>
                <a:ea typeface="Times New Roman"/>
                <a:cs typeface="Times New Roman"/>
              </a:rPr>
              <a:t>.</a:t>
            </a:r>
          </a:p>
          <a:p>
            <a:pPr algn="just"/>
            <a:r>
              <a:rPr lang="ru-RU" b="1" dirty="0" smtClean="0">
                <a:solidFill>
                  <a:schemeClr val="tx1"/>
                </a:solidFill>
                <a:latin typeface="Liberation Serif" panose="02020603050405020304" pitchFamily="18" charset="0"/>
                <a:cs typeface="Times New Roman"/>
              </a:rPr>
              <a:t>           </a:t>
            </a:r>
            <a:r>
              <a:rPr lang="ru-RU" b="1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В 2023 году принято </a:t>
            </a:r>
            <a:r>
              <a:rPr lang="ru-RU" b="1" dirty="0">
                <a:solidFill>
                  <a:schemeClr val="tx1"/>
                </a:solidFill>
                <a:latin typeface="Liberation Serif" panose="02020603050405020304" pitchFamily="18" charset="0"/>
              </a:rPr>
              <a:t>10 </a:t>
            </a:r>
            <a:r>
              <a:rPr lang="ru-RU" b="1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муниципальных правовых акта </a:t>
            </a:r>
            <a:r>
              <a:rPr lang="ru-RU" b="1" dirty="0">
                <a:solidFill>
                  <a:schemeClr val="tx1"/>
                </a:solidFill>
                <a:latin typeface="Liberation Serif" panose="02020603050405020304" pitchFamily="18" charset="0"/>
              </a:rPr>
              <a:t>в сфере противодействия коррупции (В аналогичном периоде прошлого года </a:t>
            </a:r>
            <a:r>
              <a:rPr lang="ru-RU" b="1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принято 7), </a:t>
            </a:r>
            <a:r>
              <a:rPr lang="ru-RU" b="1" dirty="0">
                <a:solidFill>
                  <a:schemeClr val="tx1"/>
                </a:solidFill>
                <a:latin typeface="Liberation Serif" panose="02020603050405020304" pitchFamily="18" charset="0"/>
              </a:rPr>
              <a:t>что на 3 </a:t>
            </a:r>
            <a:r>
              <a:rPr lang="ru-RU" b="1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 (</a:t>
            </a:r>
            <a:r>
              <a:rPr lang="ru-RU" b="1" dirty="0">
                <a:solidFill>
                  <a:schemeClr val="tx1"/>
                </a:solidFill>
                <a:latin typeface="Liberation Serif" panose="02020603050405020304" pitchFamily="18" charset="0"/>
              </a:rPr>
              <a:t>30 %) больше аналогичного периода прошлого </a:t>
            </a:r>
            <a:r>
              <a:rPr lang="ru-RU" b="1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года.</a:t>
            </a:r>
          </a:p>
          <a:p>
            <a:pPr algn="ctr"/>
            <a:endParaRPr lang="ru-RU" dirty="0"/>
          </a:p>
          <a:p>
            <a:pPr algn="ctr"/>
            <a:endParaRPr lang="ru-RU" b="1" dirty="0" smtClean="0">
              <a:solidFill>
                <a:schemeClr val="tx1"/>
              </a:solidFill>
              <a:latin typeface="Liberation Serif" panose="02020603050405020304" pitchFamily="18" charset="0"/>
              <a:ea typeface="Times New Roman"/>
              <a:cs typeface="Times New Roman"/>
            </a:endParaRPr>
          </a:p>
          <a:p>
            <a:pPr algn="ctr"/>
            <a:endParaRPr lang="ru-RU" b="1" dirty="0">
              <a:solidFill>
                <a:schemeClr val="tx1"/>
              </a:solidFill>
              <a:latin typeface="Liberation Serif" panose="02020603050405020304" pitchFamily="18" charset="0"/>
            </a:endParaRPr>
          </a:p>
        </p:txBody>
      </p:sp>
      <p:pic>
        <p:nvPicPr>
          <p:cNvPr id="2050" name="Picture 2" descr="C:\Users\3\Desktop\отчеты по ПК\202207202108415816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077072"/>
            <a:ext cx="4995862" cy="2276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45336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3629025" cy="2592288"/>
          </a:xfrm>
        </p:spPr>
        <p:txBody>
          <a:bodyPr>
            <a:normAutofit/>
          </a:bodyPr>
          <a:lstStyle/>
          <a:p>
            <a:pPr algn="ctr"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Liberation Serif"/>
                <a:ea typeface="Times New Roman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Liberation Serif"/>
                <a:ea typeface="Times New Roman"/>
              </a:rPr>
            </a:br>
            <a:r>
              <a:rPr lang="ru-RU" sz="2000" dirty="0">
                <a:solidFill>
                  <a:srgbClr val="002060"/>
                </a:solidFill>
                <a:latin typeface="Liberation Serif"/>
                <a:ea typeface="Times New Roman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Liberation Serif"/>
                <a:ea typeface="Times New Roman"/>
              </a:rPr>
            </a:br>
            <a:r>
              <a:rPr lang="ru-RU" sz="2000" dirty="0" smtClean="0">
                <a:solidFill>
                  <a:srgbClr val="002060"/>
                </a:solidFill>
                <a:latin typeface="Liberation Serif"/>
                <a:ea typeface="Times New Roman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Liberation Serif"/>
                <a:ea typeface="Times New Roman"/>
              </a:rPr>
            </a:br>
            <a:r>
              <a:rPr lang="ru-RU" sz="2000" dirty="0">
                <a:solidFill>
                  <a:srgbClr val="002060"/>
                </a:solidFill>
                <a:latin typeface="Liberation Serif"/>
                <a:ea typeface="Times New Roman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Liberation Serif"/>
                <a:ea typeface="Times New Roman"/>
              </a:rPr>
            </a:br>
            <a:endParaRPr lang="ru-RU" sz="20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908720"/>
            <a:ext cx="8253164" cy="2664296"/>
          </a:xfrm>
        </p:spPr>
        <p:txBody>
          <a:bodyPr>
            <a:normAutofit fontScale="70000" lnSpcReduction="20000"/>
          </a:bodyPr>
          <a:lstStyle/>
          <a:p>
            <a:pPr algn="ctr">
              <a:spcAft>
                <a:spcPts val="0"/>
              </a:spcAft>
            </a:pPr>
            <a:endParaRPr lang="ru-RU" sz="20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000" dirty="0"/>
              <a:t> </a:t>
            </a:r>
            <a:r>
              <a:rPr lang="ru-RU" sz="2000" dirty="0"/>
              <a:t> </a:t>
            </a:r>
            <a:r>
              <a:rPr lang="ru-RU" sz="2000" dirty="0" smtClean="0"/>
              <a:t>         </a:t>
            </a: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</a:rPr>
              <a:t>Антикоррупционная </a:t>
            </a:r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</a:rPr>
              <a:t>экспертиза проведена в отношении 186 проектов муниципальных нормативных правовых актов (НПА).</a:t>
            </a:r>
            <a:endParaRPr lang="ru-RU" sz="2000" b="1" dirty="0">
              <a:solidFill>
                <a:schemeClr val="tx2">
                  <a:lumMod val="10000"/>
                </a:schemeClr>
              </a:solidFill>
              <a:latin typeface="Liberation Serif"/>
              <a:ea typeface="Times New Roman"/>
              <a:cs typeface="Times New Roman"/>
            </a:endParaRPr>
          </a:p>
          <a:p>
            <a:pPr algn="just"/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  <a:cs typeface="Times New Roman"/>
              </a:rPr>
              <a:t>           Для проведения антикоррупционной экспертизы проекты муниципальных НПА направляются в прокуратуру Каменского района и независимым экспертам, аккредитованным Министерством юстиции Российской Федерации (направлено 186 проектов) (100% от принятых актов), проекты  внесения изменений в Устав направляются также в Главное управление Министерства юстиции Российской Федерации по Свердловской области (направлено 4 проекта)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          </a:t>
            </a:r>
            <a:r>
              <a:rPr lang="ru-RU" sz="2000" b="1" dirty="0" smtClean="0">
                <a:solidFill>
                  <a:schemeClr val="tx1"/>
                </a:solidFill>
                <a:latin typeface="Liberation Serif"/>
                <a:ea typeface="Times New Roman"/>
              </a:rPr>
              <a:t>В </a:t>
            </a:r>
            <a:r>
              <a:rPr lang="ru-RU" sz="2000" b="1" dirty="0" smtClean="0">
                <a:solidFill>
                  <a:schemeClr val="tx1"/>
                </a:solidFill>
                <a:latin typeface="Liberation Serif"/>
                <a:ea typeface="Times New Roman"/>
              </a:rPr>
              <a:t>2023  </a:t>
            </a:r>
            <a:r>
              <a:rPr lang="ru-RU" sz="2000" b="1" dirty="0">
                <a:solidFill>
                  <a:schemeClr val="tx1"/>
                </a:solidFill>
                <a:latin typeface="Liberation Serif"/>
                <a:ea typeface="Times New Roman"/>
              </a:rPr>
              <a:t>году  в Каменском городском округе  оценка регулирующего воздействия проведена в отношении </a:t>
            </a:r>
            <a:r>
              <a:rPr lang="ru-RU" sz="2000" b="1" dirty="0" smtClean="0">
                <a:solidFill>
                  <a:schemeClr val="tx1"/>
                </a:solidFill>
                <a:latin typeface="Liberation Serif"/>
                <a:ea typeface="Times New Roman"/>
              </a:rPr>
              <a:t>14 проектов </a:t>
            </a:r>
            <a:r>
              <a:rPr lang="ru-RU" sz="2000" b="1" dirty="0">
                <a:solidFill>
                  <a:schemeClr val="tx1"/>
                </a:solidFill>
                <a:latin typeface="Liberation Serif"/>
                <a:ea typeface="Times New Roman"/>
              </a:rPr>
              <a:t>НПА.</a:t>
            </a:r>
            <a:endParaRPr lang="ru-RU" sz="2000" b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3074" name="Picture 2" descr="C:\Users\3\Desktop\отчеты по ПК\1oqtzow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717032"/>
            <a:ext cx="3960440" cy="2238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75642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836712"/>
            <a:ext cx="8122096" cy="792088"/>
          </a:xfrm>
        </p:spPr>
        <p:txBody>
          <a:bodyPr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Совершенствование </a:t>
            </a:r>
            <a:r>
              <a:rPr lang="ru-RU" sz="2000" b="1" dirty="0">
                <a:solidFill>
                  <a:schemeClr val="tx1"/>
                </a:solidFill>
                <a:latin typeface="Liberation Serif" panose="02020603050405020304" pitchFamily="18" charset="0"/>
              </a:rPr>
              <a:t>работы по профилактике коррупционных и иных правонарушений в системе кадровой работы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 flipV="1">
            <a:off x="4651962" y="6381328"/>
            <a:ext cx="3904076" cy="7200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700808"/>
            <a:ext cx="8325172" cy="4392488"/>
          </a:xfrm>
        </p:spPr>
        <p:txBody>
          <a:bodyPr>
            <a:noAutofit/>
          </a:bodyPr>
          <a:lstStyle/>
          <a:p>
            <a:pPr algn="just"/>
            <a:r>
              <a:rPr lang="ru-RU" dirty="0">
                <a:solidFill>
                  <a:schemeClr val="tx1"/>
                </a:solidFill>
                <a:latin typeface="Liberation Serif" panose="02020603050405020304" pitchFamily="18" charset="0"/>
              </a:rPr>
              <a:t> </a:t>
            </a:r>
            <a:r>
              <a:rPr lang="ru-RU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    </a:t>
            </a:r>
            <a:r>
              <a:rPr lang="ru-RU" sz="1600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В </a:t>
            </a:r>
            <a:r>
              <a:rPr lang="ru-RU" sz="1600" dirty="0">
                <a:solidFill>
                  <a:schemeClr val="tx1"/>
                </a:solidFill>
                <a:latin typeface="Liberation Serif" panose="02020603050405020304" pitchFamily="18" charset="0"/>
              </a:rPr>
              <a:t>установленный срок осуществлялся прием сведений о доходах, расходах, об имуществе и обязательствах имущественного </a:t>
            </a:r>
            <a:r>
              <a:rPr lang="ru-RU" sz="1600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характера. </a:t>
            </a:r>
          </a:p>
          <a:p>
            <a:pPr algn="just"/>
            <a:r>
              <a:rPr lang="ru-RU" sz="1600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          Количество </a:t>
            </a:r>
            <a:r>
              <a:rPr lang="ru-RU" sz="1600" dirty="0">
                <a:solidFill>
                  <a:schemeClr val="tx1"/>
                </a:solidFill>
                <a:latin typeface="Liberation Serif" panose="02020603050405020304" pitchFamily="18" charset="0"/>
              </a:rPr>
              <a:t>муниципальных служащих, представивших сведения о доходах за отчетный </a:t>
            </a:r>
            <a:r>
              <a:rPr lang="ru-RU" sz="1600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2022 </a:t>
            </a:r>
            <a:r>
              <a:rPr lang="ru-RU" sz="1600" dirty="0">
                <a:solidFill>
                  <a:schemeClr val="tx1"/>
                </a:solidFill>
                <a:latin typeface="Liberation Serif" panose="02020603050405020304" pitchFamily="18" charset="0"/>
              </a:rPr>
              <a:t>год с использованием программы «Справка БК» составило </a:t>
            </a:r>
            <a:r>
              <a:rPr lang="ru-RU" sz="1600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97 человек,  7 руководителей муниципальных учреждений. </a:t>
            </a:r>
            <a:r>
              <a:rPr lang="ru-RU" sz="1600" dirty="0">
                <a:solidFill>
                  <a:schemeClr val="tx1"/>
                </a:solidFill>
                <a:latin typeface="Liberation Serif" panose="02020603050405020304" pitchFamily="18" charset="0"/>
              </a:rPr>
              <a:t> </a:t>
            </a:r>
          </a:p>
          <a:p>
            <a:pPr algn="just"/>
            <a:r>
              <a:rPr lang="ru-RU" sz="1600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          В </a:t>
            </a:r>
            <a:r>
              <a:rPr lang="ru-RU" sz="1600" dirty="0">
                <a:solidFill>
                  <a:schemeClr val="tx1"/>
                </a:solidFill>
                <a:latin typeface="Liberation Serif" panose="02020603050405020304" pitchFamily="18" charset="0"/>
              </a:rPr>
              <a:t>соответствии с подпунктом «ж» пункта 1 Указа Президента РФ от 29.12.2022 № </a:t>
            </a:r>
            <a:r>
              <a:rPr lang="ru-RU" sz="1600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968 «</a:t>
            </a:r>
            <a:r>
              <a:rPr lang="ru-RU" sz="1600" dirty="0">
                <a:solidFill>
                  <a:schemeClr val="tx1"/>
                </a:solidFill>
                <a:latin typeface="Liberation Serif" panose="02020603050405020304" pitchFamily="18" charset="0"/>
              </a:rPr>
              <a:t>Об особенностях исполнения обязанностей, соблюдения ограничений и запретов в области противодействия коррупции некоторыми категориями граждан в период проведения специальной военной операции» размещение сведений о доходах  в информационно-телекоммуникационной сети «Интернет» и предоставление этих сведений общероссийским средствам массовой информации для опубликования в период проведения специальной военной операции и до издания соответствующих нормативных правовых актов Российской Федерации не осуществляется</a:t>
            </a:r>
          </a:p>
        </p:txBody>
      </p:sp>
    </p:spTree>
    <p:extLst>
      <p:ext uri="{BB962C8B-B14F-4D97-AF65-F5344CB8AC3E}">
        <p14:creationId xmlns:p14="http://schemas.microsoft.com/office/powerpoint/2010/main" val="22170140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3776" y="606424"/>
            <a:ext cx="7894648" cy="1094384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К</a:t>
            </a:r>
            <a:r>
              <a:rPr lang="ru-RU" sz="2000" b="1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омиссия </a:t>
            </a:r>
            <a:r>
              <a:rPr lang="ru-RU" sz="2000" b="1" dirty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по </a:t>
            </a:r>
            <a:r>
              <a:rPr lang="ru-RU" sz="2000" b="1" dirty="0">
                <a:solidFill>
                  <a:srgbClr val="002060"/>
                </a:solidFill>
                <a:latin typeface="Liberation Serif"/>
                <a:ea typeface="Arial Unicode MS"/>
                <a:cs typeface="Times New Roman"/>
              </a:rPr>
              <a:t>соблюдению требований к служебному поведению муниципальных </a:t>
            </a:r>
            <a:r>
              <a:rPr lang="ru-RU" sz="2000" b="1" dirty="0" smtClean="0">
                <a:solidFill>
                  <a:srgbClr val="002060"/>
                </a:solidFill>
                <a:latin typeface="Liberation Serif"/>
                <a:ea typeface="Arial Unicode MS"/>
                <a:cs typeface="Times New Roman"/>
              </a:rPr>
              <a:t>служащих</a:t>
            </a:r>
            <a:r>
              <a:rPr lang="ru-RU" sz="2000" b="1" dirty="0"/>
              <a:t> </a:t>
            </a:r>
            <a:r>
              <a:rPr lang="ru-RU" sz="2000" b="1" dirty="0">
                <a:solidFill>
                  <a:srgbClr val="002060"/>
                </a:solidFill>
                <a:latin typeface="Liberation Serif" panose="02020603050405020304" pitchFamily="18" charset="0"/>
              </a:rPr>
              <a:t>и урегулированию конфликта интересов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52120" y="1916832"/>
            <a:ext cx="3267670" cy="2932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1700808"/>
            <a:ext cx="5084812" cy="4104456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sz="1900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     27.02.2023 </a:t>
            </a:r>
            <a:r>
              <a:rPr lang="ru-RU" sz="1900" dirty="0">
                <a:solidFill>
                  <a:schemeClr val="tx1"/>
                </a:solidFill>
                <a:latin typeface="Liberation Serif" panose="02020603050405020304" pitchFamily="18" charset="0"/>
              </a:rPr>
              <a:t>года </a:t>
            </a:r>
            <a:r>
              <a:rPr lang="ru-RU" sz="1900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постановлением Главы утверждено Положение </a:t>
            </a:r>
            <a:r>
              <a:rPr lang="ru-RU" sz="1900" dirty="0">
                <a:solidFill>
                  <a:schemeClr val="tx1"/>
                </a:solidFill>
                <a:latin typeface="Liberation Serif" panose="02020603050405020304" pitchFamily="18" charset="0"/>
              </a:rPr>
              <a:t>о комиссии по соблюдению требований к служебному поведению муниципальных служащих, руководителей муниципальных учреждений Каменского городского округа и урегулированию конфликта </a:t>
            </a:r>
            <a:r>
              <a:rPr lang="ru-RU" sz="1900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интересов.</a:t>
            </a:r>
            <a:endParaRPr lang="ru-RU" sz="1900" b="1" dirty="0">
              <a:solidFill>
                <a:schemeClr val="tx1"/>
              </a:solidFill>
              <a:latin typeface="Liberation Serif" panose="02020603050405020304" pitchFamily="18" charset="0"/>
              <a:ea typeface="Times New Roman"/>
              <a:cs typeface="Times New Roman"/>
            </a:endParaRPr>
          </a:p>
          <a:p>
            <a:pPr algn="just"/>
            <a:r>
              <a:rPr lang="ru-RU" sz="1900" dirty="0">
                <a:solidFill>
                  <a:schemeClr val="tx1"/>
                </a:solidFill>
                <a:latin typeface="Liberation Serif" panose="02020603050405020304" pitchFamily="18" charset="0"/>
                <a:ea typeface="Times New Roman"/>
                <a:cs typeface="Times New Roman"/>
              </a:rPr>
              <a:t> </a:t>
            </a:r>
            <a:r>
              <a:rPr lang="ru-RU" sz="1900" dirty="0" smtClean="0">
                <a:solidFill>
                  <a:schemeClr val="tx1"/>
                </a:solidFill>
                <a:latin typeface="Liberation Serif" panose="02020603050405020304" pitchFamily="18" charset="0"/>
                <a:ea typeface="Times New Roman"/>
                <a:cs typeface="Times New Roman"/>
              </a:rPr>
              <a:t>     В 2023 году проведено 4 заседания комиссии, по итогам которых  дисциплинарные взыскания не применялись.</a:t>
            </a:r>
          </a:p>
          <a:p>
            <a:pPr algn="just"/>
            <a:r>
              <a:rPr lang="ru-RU" sz="1900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       Разрешено </a:t>
            </a:r>
            <a:r>
              <a:rPr lang="ru-RU" sz="1900" dirty="0">
                <a:solidFill>
                  <a:schemeClr val="tx1"/>
                </a:solidFill>
                <a:latin typeface="Liberation Serif" panose="02020603050405020304" pitchFamily="18" charset="0"/>
              </a:rPr>
              <a:t>осуществлять выполнение работы на условиях </a:t>
            </a:r>
            <a:r>
              <a:rPr lang="ru-RU" sz="1900" dirty="0" smtClean="0">
                <a:solidFill>
                  <a:schemeClr val="tx1"/>
                </a:solidFill>
                <a:latin typeface="Liberation Serif" panose="02020603050405020304" pitchFamily="18" charset="0"/>
              </a:rPr>
              <a:t>гражданского правового либо совместительства </a:t>
            </a:r>
            <a:r>
              <a:rPr lang="ru-RU" sz="1900" dirty="0">
                <a:solidFill>
                  <a:schemeClr val="tx1"/>
                </a:solidFill>
                <a:latin typeface="Liberation Serif" panose="02020603050405020304" pitchFamily="18" charset="0"/>
              </a:rPr>
              <a:t>договора 17 муниципальным служащим.</a:t>
            </a:r>
            <a:endParaRPr lang="ru-RU" sz="1900" b="1" dirty="0">
              <a:solidFill>
                <a:schemeClr val="tx1"/>
              </a:solidFill>
              <a:latin typeface="Liberation Serif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354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3776" y="606424"/>
            <a:ext cx="3629025" cy="2246512"/>
          </a:xfrm>
        </p:spPr>
        <p:txBody>
          <a:bodyPr>
            <a:normAutofit/>
          </a:bodyPr>
          <a:lstStyle/>
          <a:p>
            <a:pPr algn="ctr"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latin typeface="Liberation Serif"/>
                <a:ea typeface="Times New Roman"/>
              </a:rPr>
              <a:t>Склонение муниципальных служащих к совершению коррупционных правонарушений. Информирование прокуратуры об указанных актах.</a:t>
            </a:r>
            <a:r>
              <a:rPr lang="ru-RU" sz="1800" b="1" dirty="0">
                <a:solidFill>
                  <a:srgbClr val="002060"/>
                </a:solidFill>
                <a:latin typeface="Times New Roman"/>
                <a:ea typeface="Times New Roman"/>
              </a:rPr>
              <a:t/>
            </a:r>
            <a:br>
              <a:rPr lang="ru-RU" sz="1800" b="1" dirty="0">
                <a:solidFill>
                  <a:srgbClr val="002060"/>
                </a:solidFill>
                <a:latin typeface="Times New Roman"/>
                <a:ea typeface="Times New Roman"/>
              </a:rPr>
            </a:br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2924944"/>
            <a:ext cx="3629025" cy="2520280"/>
          </a:xfrm>
        </p:spPr>
        <p:txBody>
          <a:bodyPr>
            <a:normAutofit fontScale="85000" lnSpcReduction="10000"/>
          </a:bodyPr>
          <a:lstStyle/>
          <a:p>
            <a:pPr algn="ctr">
              <a:spcAft>
                <a:spcPts val="0"/>
              </a:spcAft>
            </a:pPr>
            <a:r>
              <a:rPr lang="ru-RU" sz="2000" dirty="0">
                <a:solidFill>
                  <a:schemeClr val="tx1"/>
                </a:solidFill>
                <a:latin typeface="Liberation Serif"/>
                <a:ea typeface="Times New Roman"/>
              </a:rPr>
              <a:t>В </a:t>
            </a:r>
            <a:r>
              <a:rPr lang="ru-RU" sz="2000" dirty="0" smtClean="0">
                <a:solidFill>
                  <a:schemeClr val="tx1"/>
                </a:solidFill>
                <a:latin typeface="Liberation Serif"/>
                <a:ea typeface="Times New Roman"/>
              </a:rPr>
              <a:t>2023 </a:t>
            </a:r>
            <a:r>
              <a:rPr lang="ru-RU" sz="2000" dirty="0">
                <a:solidFill>
                  <a:schemeClr val="tx1"/>
                </a:solidFill>
                <a:latin typeface="Liberation Serif"/>
                <a:ea typeface="Times New Roman"/>
              </a:rPr>
              <a:t>году уведомления о фактах склонения муниципальных служащих органов местного самоуправления Каменского городского округа к совершению коррупционных правонарушений не поступали.</a:t>
            </a:r>
            <a:endParaRPr lang="ru-RU" sz="20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1026" name="Picture 2" descr="C:\Users\3\Desktop\отчеты по ПК\origina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132856"/>
            <a:ext cx="3096344" cy="227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43447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3776" y="606425"/>
            <a:ext cx="8038664" cy="734343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П</a:t>
            </a:r>
            <a:r>
              <a:rPr lang="ru-RU" sz="2000" b="1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розрачность </a:t>
            </a:r>
            <a:r>
              <a:rPr lang="ru-RU" sz="2000" b="1" dirty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процедур предоставления земельных </a:t>
            </a:r>
            <a:r>
              <a:rPr lang="ru-RU" sz="2000" b="1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участков на </a:t>
            </a:r>
            <a:r>
              <a:rPr lang="ru-RU" sz="2000" b="1" dirty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территории </a:t>
            </a:r>
            <a:r>
              <a:rPr lang="ru-RU" sz="2000" b="1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Каменского городского  округа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628800"/>
            <a:ext cx="7749108" cy="1800200"/>
          </a:xfrm>
        </p:spPr>
        <p:txBody>
          <a:bodyPr>
            <a:normAutofit lnSpcReduction="10000"/>
          </a:bodyPr>
          <a:lstStyle/>
          <a:p>
            <a:pPr lvl="0" algn="ctr"/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!!! Информация о продаже земельных  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размещается в нескольких </a:t>
            </a: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источниках: печатном 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издании – газете «</a:t>
            </a:r>
            <a:r>
              <a:rPr lang="ru-RU" sz="24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Пламя», 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сайте </a:t>
            </a:r>
            <a:r>
              <a:rPr lang="en-US" sz="24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cs typeface="Times New Roman"/>
              </a:rPr>
              <a:t>kamensk-adm.ru</a:t>
            </a:r>
            <a:r>
              <a:rPr lang="ru-RU" sz="24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cs typeface="Times New Roman"/>
              </a:rPr>
              <a:t>,</a:t>
            </a:r>
            <a:r>
              <a:rPr lang="en-US" sz="24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cs typeface="Times New Roman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cs typeface="Times New Roman"/>
              </a:rPr>
              <a:t>сайте торгов </a:t>
            </a:r>
            <a:r>
              <a:rPr lang="en-US" sz="24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cs typeface="Times New Roman"/>
              </a:rPr>
              <a:t>torgi.gov.ru</a:t>
            </a:r>
            <a:endParaRPr lang="ru-RU" sz="2400" u="sng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anose="02020603050405020304" pitchFamily="18" charset="0"/>
            </a:endParaRPr>
          </a:p>
        </p:txBody>
      </p:sp>
      <p:sp>
        <p:nvSpPr>
          <p:cNvPr id="7" name="AutoShape 4" descr="C:\Users\3\Desktop\%D0%BE%D1%82%D1%87%D0%B5%D1%82%D1%8B %D0%BF%D0%BE %D0%9F%D0%9A\otsenka-kadastrovoy-stoimosti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C:\Users\3\Desktop\%D0%BE%D1%82%D1%87%D0%B5%D1%82%D1%8B %D0%BF%D0%BE %D0%9F%D0%9A\otsenka-kadastrovoy-stoimosti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3" name="Picture 7" descr="C:\Users\3\Desktop\отчеты по ПК\6f577c159dd99b208ecf17fd26b483c4_original.1978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3846811"/>
            <a:ext cx="7847658" cy="2246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33875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1052736"/>
            <a:ext cx="3352800" cy="144016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Проведение контрольных мероприятий в финансово-бюджетной сфере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0050" y="2852936"/>
            <a:ext cx="4933950" cy="242887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2780928"/>
            <a:ext cx="3629025" cy="2880320"/>
          </a:xfrm>
        </p:spPr>
        <p:txBody>
          <a:bodyPr>
            <a:noAutofit/>
          </a:bodyPr>
          <a:lstStyle/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chemeClr val="tx1"/>
                </a:solidFill>
                <a:latin typeface="Liberation Serif"/>
                <a:ea typeface="Times New Roman"/>
                <a:cs typeface="Liberation Serif"/>
              </a:rPr>
              <a:t>В целях </a:t>
            </a:r>
            <a:r>
              <a:rPr lang="ru-RU" b="1" dirty="0" smtClean="0">
                <a:solidFill>
                  <a:srgbClr val="000000"/>
                </a:solidFill>
                <a:latin typeface="Liberation Serif"/>
                <a:ea typeface="Times New Roman"/>
                <a:cs typeface="Liberation Serif"/>
              </a:rPr>
              <a:t>соблюдения требований законодательства о контрактной системе в рамках полномочий, установленных частью 8 статьи 99 Федерального закона от 05.04.2013 №44-ФЗ </a:t>
            </a:r>
            <a:r>
              <a:rPr lang="ru-RU" b="1" dirty="0" smtClean="0">
                <a:solidFill>
                  <a:schemeClr val="tx1"/>
                </a:solidFill>
                <a:latin typeface="Liberation Serif"/>
                <a:ea typeface="Times New Roman"/>
                <a:cs typeface="Liberation Serif"/>
              </a:rPr>
              <a:t>проведено </a:t>
            </a:r>
            <a:r>
              <a:rPr lang="ru-RU" b="1" dirty="0">
                <a:solidFill>
                  <a:schemeClr val="tx1"/>
                </a:solidFill>
                <a:latin typeface="Liberation Serif"/>
                <a:ea typeface="Times New Roman"/>
                <a:cs typeface="Liberation Serif"/>
              </a:rPr>
              <a:t>5</a:t>
            </a:r>
            <a:r>
              <a:rPr lang="ru-RU" b="1" dirty="0" smtClean="0">
                <a:solidFill>
                  <a:schemeClr val="tx1"/>
                </a:solidFill>
                <a:latin typeface="Liberation Serif"/>
                <a:ea typeface="Times New Roman"/>
                <a:cs typeface="Liberation Serif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Liberation Serif"/>
                <a:ea typeface="Times New Roman"/>
                <a:cs typeface="Liberation Serif"/>
              </a:rPr>
              <a:t>контрольных мероприятия в финансово-бюджетной </a:t>
            </a:r>
            <a:r>
              <a:rPr lang="ru-RU" b="1" dirty="0" smtClean="0">
                <a:solidFill>
                  <a:schemeClr val="tx1"/>
                </a:solidFill>
                <a:latin typeface="Liberation Serif"/>
                <a:ea typeface="Times New Roman"/>
                <a:cs typeface="Liberation Serif"/>
              </a:rPr>
              <a:t>сфере и </a:t>
            </a:r>
            <a:r>
              <a:rPr lang="ru-RU" b="1" dirty="0" smtClean="0">
                <a:solidFill>
                  <a:schemeClr val="tx1"/>
                </a:solidFill>
                <a:latin typeface="Liberation Serif"/>
                <a:ea typeface="Times New Roman"/>
                <a:cs typeface="Liberation Serif"/>
              </a:rPr>
              <a:t>в сфере закупок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317444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1148</TotalTime>
  <Words>757</Words>
  <Application>Microsoft Office PowerPoint</Application>
  <PresentationFormat>Экран (4:3)</PresentationFormat>
  <Paragraphs>43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Исполнительная</vt:lpstr>
      <vt:lpstr>ОТЧЕТ об  исполнении плана мероприятий по противодействию коррупции МО «Каменский городской округ» за 2023 год </vt:lpstr>
      <vt:lpstr>ЦЕЛИ ПЛАНА МЕРОПРИЯТИЙ ПО ПРОТИВОДЕЙСТВИЮ КОРРУПЦИИ В КАМЕНСКОМ ГОРОДСКОМ ОКРУГЕ НА 2021-2024 ГОДЫ:</vt:lpstr>
      <vt:lpstr>Презентация PowerPoint</vt:lpstr>
      <vt:lpstr>    </vt:lpstr>
      <vt:lpstr>Совершенствование работы по профилактике коррупционных и иных правонарушений в системе кадровой работы</vt:lpstr>
      <vt:lpstr>Комиссия по соблюдению требований к служебному поведению муниципальных служащих и урегулированию конфликта интересов</vt:lpstr>
      <vt:lpstr>Склонение муниципальных служащих к совершению коррупционных правонарушений. Информирование прокуратуры об указанных актах. </vt:lpstr>
      <vt:lpstr>Прозрачность процедур предоставления земельных участков на территории Каменского городского  округа</vt:lpstr>
      <vt:lpstr>Проведение контрольных мероприятий в финансово-бюджетной сфере</vt:lpstr>
      <vt:lpstr>Комиссия по координации работы по противодействию коррупции в Каменском городском округе</vt:lpstr>
      <vt:lpstr>Повышение эффективности кадровой работы в части, касающейся ведения личных дел</vt:lpstr>
      <vt:lpstr>  Выводы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об исполнении плана мероприятий по противодействию коррупции МО «Каменский городской округ»</dc:title>
  <dc:creator>3</dc:creator>
  <cp:lastModifiedBy>3</cp:lastModifiedBy>
  <cp:revision>54</cp:revision>
  <cp:lastPrinted>2024-01-22T11:20:46Z</cp:lastPrinted>
  <dcterms:created xsi:type="dcterms:W3CDTF">2020-01-29T04:39:12Z</dcterms:created>
  <dcterms:modified xsi:type="dcterms:W3CDTF">2024-01-23T04:53:47Z</dcterms:modified>
</cp:coreProperties>
</file>